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7.jpeg" ContentType="image/jpeg"/>
  <Override PartName="/ppt/media/image27.png" ContentType="image/png"/>
  <Override PartName="/ppt/media/image26.png" ContentType="image/png"/>
  <Override PartName="/ppt/media/image24.png" ContentType="image/png"/>
  <Override PartName="/ppt/media/image5.jpeg" ContentType="image/jpeg"/>
  <Override PartName="/ppt/media/image35.png" ContentType="image/png"/>
  <Override PartName="/ppt/media/image18.png" ContentType="image/png"/>
  <Override PartName="/ppt/media/image6.jpeg" ContentType="image/jpeg"/>
  <Override PartName="/ppt/media/image8.png" ContentType="image/png"/>
  <Override PartName="/ppt/media/image33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12.png" ContentType="image/png"/>
  <Override PartName="/ppt/media/image31.png" ContentType="image/png"/>
  <Override PartName="/ppt/media/image32.png" ContentType="image/png"/>
  <Override PartName="/ppt/media/image10.png" ContentType="image/png"/>
  <Override PartName="/ppt/media/image1.jpeg" ContentType="image/jpeg"/>
  <Override PartName="/ppt/media/image11.png" ContentType="image/png"/>
  <Override PartName="/ppt/media/image4.jpeg" ContentType="image/jpeg"/>
  <Override PartName="/ppt/media/image25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20.png" ContentType="image/png"/>
  <Override PartName="/ppt/media/image2.jpeg" ContentType="image/jpeg"/>
  <Override PartName="/ppt/media/image14.png" ContentType="image/png"/>
  <Override PartName="/ppt/media/image16.png" ContentType="image/png"/>
  <Override PartName="/ppt/media/image17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63.xml.rels" ContentType="application/vnd.openxmlformats-package.relationships+xml"/>
  <Override PartName="/ppt/slides/_rels/slide54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78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2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YOlr79NaAtQ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tc39.es/ecma262/" TargetMode="External"/><Relationship Id="rId2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ru.wikipedia.org/wiki/&#1063;&#1080;&#1089;&#1083;&#1072;_&#1060;&#1080;&#1073;&#1086;&#1085;&#1072;&#1095;&#1095;&#1080;" TargetMode="External"/><Relationship Id="rId2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redux-saga.js.org/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hyperlink" Target="https://github.com/tc39/proposal-top-level-await" TargetMode="External"/><Relationship Id="rId2" Type="http://schemas.openxmlformats.org/officeDocument/2006/relationships/slideLayout" Target="../slideLayouts/slideLayout4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4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babeljs.io/en/repl" TargetMode="External"/><Relationship Id="rId2" Type="http://schemas.openxmlformats.org/officeDocument/2006/relationships/slideLayout" Target="../slideLayouts/slideLayout49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hyperlink" Target="https://www.freecodecamp.org/news/javascript-new-features-es2020/" TargetMode="External"/><Relationship Id="rId2" Type="http://schemas.openxmlformats.org/officeDocument/2006/relationships/slideLayout" Target="../slideLayouts/slideLayout7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learn.javascript.ru/closure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8000" y="2484000"/>
            <a:ext cx="8925120" cy="178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ECMAScript 6 и далее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960360" y="4214520"/>
            <a:ext cx="5181120" cy="96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Дмитрий Вайнер</a:t>
            </a:r>
            <a:endParaRPr b="0" lang="ru-RU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Тлг: vki_front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269" name="Рисунок 192" descr=""/>
          <p:cNvPicPr/>
          <p:nvPr/>
        </p:nvPicPr>
        <p:blipFill>
          <a:blip r:embed="rId1"/>
          <a:stretch/>
        </p:blipFill>
        <p:spPr>
          <a:xfrm>
            <a:off x="2042280" y="166680"/>
            <a:ext cx="1866240" cy="2152080"/>
          </a:xfrm>
          <a:prstGeom prst="rect">
            <a:avLst/>
          </a:prstGeom>
          <a:ln>
            <a:noFill/>
          </a:ln>
        </p:spPr>
      </p:pic>
      <p:pic>
        <p:nvPicPr>
          <p:cNvPr id="270" name="Рисунок 193" descr=""/>
          <p:cNvPicPr/>
          <p:nvPr/>
        </p:nvPicPr>
        <p:blipFill>
          <a:blip r:embed="rId2"/>
          <a:stretch/>
        </p:blipFill>
        <p:spPr>
          <a:xfrm>
            <a:off x="5394960" y="119520"/>
            <a:ext cx="2285640" cy="228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Const, let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Const – нельзя переопределять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variable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variable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Uncaught TypeError: Assignment to constant variable.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push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так можно!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5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6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7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 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Uncaught TypeError: Assignment to constant variable.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Const, let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let – нельзя переобъявить в том же блоке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variable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variable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Uncaught SyntaxError: Identifier '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variable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' has already been declared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var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variable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var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variable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Так можно (но не нужно!)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Const, let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Задача!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var apples = 5;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if (true)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var apples = 10;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console.log(apples); // 10 (внутри блока)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console.log(apples); // ???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ru-RU" sz="2200" spc="-1" strike="noStrike">
              <a:latin typeface="Arial"/>
            </a:endParaRPr>
          </a:p>
        </p:txBody>
      </p:sp>
      <p:pic>
        <p:nvPicPr>
          <p:cNvPr id="296" name="Рисунок 219" descr=""/>
          <p:cNvPicPr/>
          <p:nvPr/>
        </p:nvPicPr>
        <p:blipFill>
          <a:blip r:embed="rId1"/>
          <a:stretch/>
        </p:blipFill>
        <p:spPr>
          <a:xfrm>
            <a:off x="7488000" y="4527720"/>
            <a:ext cx="2564280" cy="302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Const, let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 так?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let apples = 5;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if (true)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let apples = 10;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console.log(apples); // 10 (внутри блока)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console.log(apples); // ???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ru-RU" sz="2200" spc="-1" strike="noStrike">
              <a:latin typeface="Arial"/>
            </a:endParaRPr>
          </a:p>
        </p:txBody>
      </p:sp>
      <p:pic>
        <p:nvPicPr>
          <p:cNvPr id="299" name="Рисунок 222" descr=""/>
          <p:cNvPicPr/>
          <p:nvPr/>
        </p:nvPicPr>
        <p:blipFill>
          <a:blip r:embed="rId1"/>
          <a:stretch/>
        </p:blipFill>
        <p:spPr>
          <a:xfrm>
            <a:off x="6624000" y="5005080"/>
            <a:ext cx="3430080" cy="257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Стрелочные функции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Не просто короткая запись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Не имеют своего контекста this (используют внешний)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( параметры ) =&gt; { тело }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Или Параметр =&gt; возвращаемое значение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Стрелочные функции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DejaVu Sans"/>
              </a:rPr>
              <a:t>// Было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sum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(a, b)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return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 + b;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// Стало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sum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(a, b) =&gt; a + b;</a:t>
            </a:r>
            <a:endParaRPr b="0" lang="ru-RU" sz="2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Если один параметр, скобки можно пропустить: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sqr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a =&gt; a * a;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Стрелочные функции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This стрелочной функции указывает на this внешнего блока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group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"Our Group"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students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[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"John"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"Pete"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"Alice"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showList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students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forEach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student =&gt;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console.log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': '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student)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group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showList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306" name="Line 3"/>
          <p:cNvSpPr/>
          <p:nvPr/>
        </p:nvSpPr>
        <p:spPr>
          <a:xfrm flipH="1">
            <a:off x="6948000" y="3924000"/>
            <a:ext cx="648000" cy="72000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4"/>
          <p:cNvSpPr/>
          <p:nvPr/>
        </p:nvSpPr>
        <p:spPr>
          <a:xfrm>
            <a:off x="6912000" y="3564000"/>
            <a:ext cx="208548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8080"/>
                </a:solidFill>
                <a:latin typeface="Arial"/>
                <a:ea typeface="DejaVu Sans"/>
              </a:rPr>
              <a:t>Так работает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308" name="Рисунок 231" descr=""/>
          <p:cNvPicPr/>
          <p:nvPr/>
        </p:nvPicPr>
        <p:blipFill>
          <a:blip r:embed="rId1"/>
          <a:stretch/>
        </p:blipFill>
        <p:spPr>
          <a:xfrm>
            <a:off x="7488000" y="5040000"/>
            <a:ext cx="2588760" cy="258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Стрелочные функции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Если переписать на function() {}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group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"Our Group"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students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[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"John"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"Pete"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"Alice"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showList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students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forEach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(student) {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alert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': '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student) 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group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showList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Про this за 100 секунд 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Menlo"/>
                <a:ea typeface="Menlo"/>
                <a:hlinkClick r:id="rId1"/>
              </a:rPr>
              <a:t>https://www.youtube.com/watch?v=YOlr79NaAtQ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</p:txBody>
      </p:sp>
      <p:sp>
        <p:nvSpPr>
          <p:cNvPr id="311" name="Line 3"/>
          <p:cNvSpPr/>
          <p:nvPr/>
        </p:nvSpPr>
        <p:spPr>
          <a:xfrm flipH="1">
            <a:off x="7344000" y="3492000"/>
            <a:ext cx="648000" cy="72000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7164000" y="3060000"/>
            <a:ext cx="208548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Undefined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313" name="Рисунок 236" descr=""/>
          <p:cNvPicPr/>
          <p:nvPr/>
        </p:nvPicPr>
        <p:blipFill>
          <a:blip r:embed="rId2"/>
          <a:stretch/>
        </p:blipFill>
        <p:spPr>
          <a:xfrm>
            <a:off x="7488000" y="4993560"/>
            <a:ext cx="2563920" cy="256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Стрелочные функции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Еще отличия от обычных функций</a:t>
            </a:r>
            <a:endParaRPr b="0" lang="ru-RU" sz="32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Не работает new</a:t>
            </a:r>
            <a:endParaRPr b="0" lang="ru-RU" sz="28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Нет arguments</a:t>
            </a:r>
            <a:endParaRPr b="0" lang="ru-RU" sz="2800" spc="-1" strike="noStrike">
              <a:latin typeface="Arial"/>
            </a:endParaRPr>
          </a:p>
          <a:p>
            <a:pPr lvl="1" marL="864000" indent="-3214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Нет super</a:t>
            </a:r>
            <a:endParaRPr b="0" lang="ru-RU" sz="2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Предназначены для небольших анонимных кусков кода (если понадобился this, лучше переписать иначе)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Параметры по умолчанию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задать дефолтные параметры функций (и методов)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getFinalPrice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(price, nds 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0.2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=&gt; price + price * nds;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А так нельзя (дефолтные параметры должны идти в конце)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getFinalPrice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(price, nds 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0.2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otkat) =&gt; price + price * nds + otkat;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JavaScript: зарождение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72" name="Рисунок 195" descr=""/>
          <p:cNvPicPr/>
          <p:nvPr/>
        </p:nvPicPr>
        <p:blipFill>
          <a:blip r:embed="rId1"/>
          <a:stretch/>
        </p:blipFill>
        <p:spPr>
          <a:xfrm>
            <a:off x="1008720" y="1368000"/>
            <a:ext cx="8132760" cy="6105240"/>
          </a:xfrm>
          <a:prstGeom prst="rect">
            <a:avLst/>
          </a:prstGeom>
          <a:ln>
            <a:noFill/>
          </a:ln>
        </p:spPr>
      </p:pic>
      <p:pic>
        <p:nvPicPr>
          <p:cNvPr id="273" name="Рисунок 196" descr=""/>
          <p:cNvPicPr/>
          <p:nvPr/>
        </p:nvPicPr>
        <p:blipFill>
          <a:blip r:embed="rId2"/>
          <a:stretch/>
        </p:blipFill>
        <p:spPr>
          <a:xfrm>
            <a:off x="4608000" y="5662800"/>
            <a:ext cx="1810440" cy="181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Параметры по умолчанию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Все параметры могут быть дефолтными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getFinalPrice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(price 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nds 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0.2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=&gt; price + price * nds;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Значение может быть выражением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getFinalPrice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(price, nds 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getWat()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=&gt; price + price * nds;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… … </a:t>
            </a: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Rest / spread (в зависимости от метода использования)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Собирает вместе или наоборот выделяет отдельные элементы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Синтаксический сахар, транспилируется в массивы/объекты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322" name="Рисунок 245" descr=""/>
          <p:cNvPicPr/>
          <p:nvPr/>
        </p:nvPicPr>
        <p:blipFill>
          <a:blip r:embed="rId1"/>
          <a:stretch/>
        </p:blipFill>
        <p:spPr>
          <a:xfrm>
            <a:off x="5962320" y="4948560"/>
            <a:ext cx="4116240" cy="260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… … </a:t>
            </a: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Собираем вместе (rest – оставшееся)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sum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(...args) {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args — имя массива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sum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arg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of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args)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sum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+=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arg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return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sum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sum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1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sum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3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sum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6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… … </a:t>
            </a: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Rest должно быть в конце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function f(arg1, ...rest, arg2) { 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c9211e"/>
                </a:solidFill>
                <a:latin typeface="Menlo"/>
                <a:ea typeface="Menlo"/>
              </a:rPr>
              <a:t>// Ошибка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327" name="Рисунок 250" descr=""/>
          <p:cNvPicPr/>
          <p:nvPr/>
        </p:nvPicPr>
        <p:blipFill>
          <a:blip r:embed="rId1"/>
          <a:stretch/>
        </p:blipFill>
        <p:spPr>
          <a:xfrm>
            <a:off x="5138280" y="3087000"/>
            <a:ext cx="4940280" cy="447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… … </a:t>
            </a:r>
            <a:r>
              <a:rPr b="0" lang="en-US" sz="66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Разделяем (spread)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sum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(...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newArr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[...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newObj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...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// {a: 1, b: 2, c: 3, d: 4}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sum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(...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 вот так нельзя </a:t>
            </a:r>
            <a:r>
              <a:rPr b="0" i="1" lang="en-US" sz="2200" spc="-1" strike="noStrike">
                <a:solidFill>
                  <a:srgbClr val="c9211e"/>
                </a:solidFill>
                <a:latin typeface="Menlo"/>
                <a:ea typeface="Menlo"/>
              </a:rPr>
              <a:t>Uncaught TypeError: Found non-callable @@iterator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330" name="Рисунок 253" descr=""/>
          <p:cNvPicPr/>
          <p:nvPr/>
        </p:nvPicPr>
        <p:blipFill>
          <a:blip r:embed="rId1"/>
          <a:stretch/>
        </p:blipFill>
        <p:spPr>
          <a:xfrm>
            <a:off x="6516360" y="1152000"/>
            <a:ext cx="4066200" cy="270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Деструктуризация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брать нужные значения (поля) из массивов и объектов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 = 1, b = 2</a:t>
            </a:r>
            <a:endParaRPr b="0" lang="ru-RU" sz="2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6d6d6d"/>
                </a:solidFill>
                <a:latin typeface="Arial"/>
                <a:ea typeface="Menlo"/>
              </a:rPr>
              <a:t>Можно сочетать с оператором rest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...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 = 1, b = 2, c = [3, 4]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Деструктуризация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брать значения из объектов!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 = 1, b = 2</a:t>
            </a:r>
            <a:endParaRPr b="0" lang="ru-RU" sz="2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6d6d6d"/>
                </a:solidFill>
                <a:latin typeface="Arial"/>
                <a:ea typeface="Menlo"/>
              </a:rPr>
              <a:t>Можно сочетать с оператором rest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...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restObj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 = 1, b = 2, restObj = { c: 3, d: 4 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Деструктуризация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использовать дефолтные значения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b, c = 3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 = 1, b = 2, c = 3</a:t>
            </a:r>
            <a:endParaRPr b="0" lang="ru-RU" sz="2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6d6d6d"/>
                </a:solidFill>
                <a:latin typeface="Arial"/>
                <a:ea typeface="Menlo"/>
              </a:rPr>
              <a:t>Можно использовать свои имена переменных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 cuteName: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anotherName: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cuteName = 1, anoterName = 2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Деструктуризация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То же работает и для массивов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newVar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 = 1, b = 2, c = 3</a:t>
            </a:r>
            <a:endParaRPr b="0" lang="ru-RU" sz="2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6d6d6d"/>
                </a:solidFill>
                <a:latin typeface="Arial"/>
                <a:ea typeface="Menlo"/>
              </a:rPr>
              <a:t>Можно пропускать переменные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 , 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 = 3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Деструктуризация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 теперь все вместе!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options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"Menu"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width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height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h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options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title = "Menu", w = 100, h = 200</a:t>
            </a:r>
            <a:endParaRPr b="0" lang="ru-RU" sz="2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6d6d6d"/>
                </a:solidFill>
                <a:latin typeface="Arial"/>
                <a:ea typeface="Menlo"/>
              </a:rPr>
              <a:t>Без let или const работать не будет (можно обернуть в скобки)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width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height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c9211e"/>
                </a:solidFill>
                <a:latin typeface="Menlo"/>
                <a:ea typeface="Menlo"/>
              </a:rPr>
              <a:t>// Uncaught SyntaxError: Unexpected token '='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width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height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= {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"Menu"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width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height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({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width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height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= {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"Menu"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width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height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});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Развитие JavaScript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75" name="Рисунок 198" descr=""/>
          <p:cNvPicPr/>
          <p:nvPr/>
        </p:nvPicPr>
        <p:blipFill>
          <a:blip r:embed="rId1"/>
          <a:stretch/>
        </p:blipFill>
        <p:spPr>
          <a:xfrm>
            <a:off x="-360" y="2267640"/>
            <a:ext cx="10077120" cy="302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Деструктуризация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Использование в параметрах функции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Вот так некрасиво: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showMenu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(title 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"Untitled"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width 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height 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items = [])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...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showMenu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"My Menu"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undefined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undefined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[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"Item1"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"Item2"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</p:txBody>
      </p:sp>
      <p:pic>
        <p:nvPicPr>
          <p:cNvPr id="343" name="Рисунок 266" descr=""/>
          <p:cNvPicPr/>
          <p:nvPr/>
        </p:nvPicPr>
        <p:blipFill>
          <a:blip r:embed="rId1"/>
          <a:stretch/>
        </p:blipFill>
        <p:spPr>
          <a:xfrm>
            <a:off x="6158160" y="5328000"/>
            <a:ext cx="3920400" cy="222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Деструктуризация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Использование в параметрах функции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Так гораздо луче!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options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"My menu"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items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[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"Item1"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"Item2"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showMenu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({title 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"Untitled"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width 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height 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items = []}) {}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showMenu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options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346" name="Рисунок 269" descr=""/>
          <p:cNvPicPr/>
          <p:nvPr/>
        </p:nvPicPr>
        <p:blipFill>
          <a:blip r:embed="rId1"/>
          <a:stretch/>
        </p:blipFill>
        <p:spPr>
          <a:xfrm>
            <a:off x="5544000" y="5008320"/>
            <a:ext cx="4534560" cy="254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Литералы объекта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1296000" y="1769040"/>
            <a:ext cx="8277120" cy="53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 создании объекта раньше приходилось писать так: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getCar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(make, model, value)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var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result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make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make,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model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model,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value,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depreciate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-=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2500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result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'make'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make] 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true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return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result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Литералы объекта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1296000" y="1769040"/>
            <a:ext cx="8277120" cy="53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Теперь же можно писать так!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getCar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(make, model, value)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return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make,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model,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value,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'make'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make]: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true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depreciate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-=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2500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351" name="Line 3"/>
          <p:cNvSpPr/>
          <p:nvPr/>
        </p:nvSpPr>
        <p:spPr>
          <a:xfrm flipH="1">
            <a:off x="2592000" y="3168000"/>
            <a:ext cx="1440000" cy="21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4"/>
          <p:cNvSpPr/>
          <p:nvPr/>
        </p:nvSpPr>
        <p:spPr>
          <a:xfrm>
            <a:off x="4104000" y="2952000"/>
            <a:ext cx="302220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Сразу и ключ и значение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53" name="Line 5"/>
          <p:cNvSpPr/>
          <p:nvPr/>
        </p:nvSpPr>
        <p:spPr>
          <a:xfrm flipH="1">
            <a:off x="3168000" y="4118760"/>
            <a:ext cx="1332000" cy="56124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6"/>
          <p:cNvSpPr/>
          <p:nvPr/>
        </p:nvSpPr>
        <p:spPr>
          <a:xfrm>
            <a:off x="4572000" y="3902760"/>
            <a:ext cx="302220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Вычислимое свойство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55" name="Line 7"/>
          <p:cNvSpPr/>
          <p:nvPr/>
        </p:nvSpPr>
        <p:spPr>
          <a:xfrm flipH="1">
            <a:off x="3996000" y="4982760"/>
            <a:ext cx="1440000" cy="21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8"/>
          <p:cNvSpPr/>
          <p:nvPr/>
        </p:nvSpPr>
        <p:spPr>
          <a:xfrm>
            <a:off x="5508000" y="4766760"/>
            <a:ext cx="341820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Короткое обозначение метода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Строковые шаблоны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"/>
          <p:cNvSpPr/>
          <p:nvPr/>
        </p:nvSpPr>
        <p:spPr>
          <a:xfrm>
            <a:off x="504000" y="1296000"/>
            <a:ext cx="9069120" cy="604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Раньше писали так: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name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"James"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surname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"Bond"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phrase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"My name is 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surname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"! 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name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 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surname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"!"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Теперь можно гораздо изящнее, используя</a:t>
            </a:r>
            <a:br/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 ${…} и косые кавычки: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name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"James"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surname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"Bond"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phrase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`My name is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${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surname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!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${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name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${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surname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!`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Необязательность ; (semicolumn) 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Это не нововведение ES6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Точка с запятой вставляется движком автоматически на основании переносов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Иногда движок не может догадаться, что должен стоять перенос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Дока: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https://tc39.es/ecma262/#sec-rules-of-automatic-semicolon-insertion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Необязательность ; 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Пример, когда это работает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"Hello"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"world"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</a:t>
            </a:r>
            <a:endParaRPr b="0" lang="ru-RU" sz="2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Или так (ну это немного странный пример)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Необязательность ; 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 так сработает?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"Hello world"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forEach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2200" spc="-1" strike="noStrike">
              <a:latin typeface="Arial"/>
            </a:endParaRPr>
          </a:p>
        </p:txBody>
      </p:sp>
      <p:pic>
        <p:nvPicPr>
          <p:cNvPr id="369" name="Рисунок 292" descr=""/>
          <p:cNvPicPr/>
          <p:nvPr/>
        </p:nvPicPr>
        <p:blipFill>
          <a:blip r:embed="rId1">
            <a:lum contrast="-5000"/>
          </a:blip>
          <a:stretch/>
        </p:blipFill>
        <p:spPr>
          <a:xfrm>
            <a:off x="216000" y="3744000"/>
            <a:ext cx="9711000" cy="138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Генераторы и итераторы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8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Функция-генератор обозначается звездочкой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Значения генератора возвращаются с помощью yield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Может также возвращать значение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Следующее значение .next()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Возвращается всегда объект {value: ..., done: true|false }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 итерируемый (можно засунуть в for ... of …)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 поддерживает spread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Генераторы и итераторы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504000" y="1769040"/>
            <a:ext cx="9069120" cy="52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 примере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return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next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{value: 1, done: false}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next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{value: 2, done: false}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next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{value: 3, done: true}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next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{value: undefined, done: true}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Развитие JavaScript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77" name="Рисунок 200" descr=""/>
          <p:cNvPicPr/>
          <p:nvPr/>
        </p:nvPicPr>
        <p:blipFill>
          <a:blip r:embed="rId1"/>
          <a:stretch/>
        </p:blipFill>
        <p:spPr>
          <a:xfrm>
            <a:off x="0" y="1319760"/>
            <a:ext cx="10077480" cy="566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Генераторы и итераторы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504000" y="1769040"/>
            <a:ext cx="9069120" cy="52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Итерация в for ... of … 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return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of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// 1, 2</a:t>
            </a:r>
            <a:endParaRPr b="0" lang="ru-RU" sz="2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Значение, возвращенное return, не учитывается при итерации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Генераторы и итераторы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504000" y="1769040"/>
            <a:ext cx="9069120" cy="52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использовать spread с генератором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[...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arr = [1, 2, 3]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Вложенные генераторы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504000" y="1224000"/>
            <a:ext cx="9069120" cy="59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Служебная конструкция yield * generator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(start, end)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i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start;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i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&lt;= end;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++)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generateAlphaNum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48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57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65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90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97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122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''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code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of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generateAlphaNum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String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fromCharCode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code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str = "0123456789ABCDEFGHIJKLMNOPQRSTUVWXYZabcdefghijklmnopqrstuvwxyz"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Передача значений в генератор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504000" y="1224000"/>
            <a:ext cx="9069120" cy="59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5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Метод next(value) может принимать значения, которые передадутся внутрь генератора. Первый вызов next() не принимает параметр, т. к. это начало выполнение генератора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value1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value1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undefined – первое значение </a:t>
            </a:r>
            <a:r>
              <a:rPr b="0" i="1" lang="en-US" sz="2200" spc="-1" strike="noStrike">
                <a:solidFill>
                  <a:srgbClr val="c9211e"/>
                </a:solidFill>
                <a:latin typeface="Menlo"/>
                <a:ea typeface="Menlo"/>
              </a:rPr>
              <a:t>игнорируется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value2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value2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two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value3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value3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three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next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"one"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{value: 1, done: false}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next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"two"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{value: 2, done: false}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next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"three"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{value: 3, done: false}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504000" y="596520"/>
            <a:ext cx="907164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 чисел Фибоначчи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504000" y="1768680"/>
            <a:ext cx="9071640" cy="527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8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Что за числа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https://ru.wikipedia.org/wiki/%D0%A7%D0%B8%D1%81%D0%BB%D0%B0_%D0%A4%D0%B8%D0%B1%D0%BE%D0%BD%D0%B0%D1%87%D1%87%D0%B8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function* fib (n) {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const isInfinite = n === undefined;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let current = 0;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let next = 1;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while (isInfinite || n--) {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yield current;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[current, next] = [next, current + next];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Асинхронные генераторы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432000" y="1440000"/>
            <a:ext cx="9069120" cy="554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 может отдавать значение не сразу (если это обращение к сторонним ресурсам, например АПИ)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async 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(start, end)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i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start;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i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&lt;= end;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++)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await new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Promise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(resolve =&gt; {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setTimeout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(resolve,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1000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});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yield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async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=&gt;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generator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generateSequence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5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await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value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of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generator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value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1, 2, 3, 4, 5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})();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immediately invoked function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Асинхронные генераторы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432000" y="1440000"/>
            <a:ext cx="9069120" cy="554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Это не так бесполезно, как кажется, применяется в Redux Saga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https://redux-saga.js.org/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388" name="Рисунок 311" descr=""/>
          <p:cNvPicPr/>
          <p:nvPr/>
        </p:nvPicPr>
        <p:blipFill>
          <a:blip r:embed="rId2"/>
          <a:stretch/>
        </p:blipFill>
        <p:spPr>
          <a:xfrm>
            <a:off x="288000" y="3071520"/>
            <a:ext cx="9493560" cy="391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Асинхронные генераторы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32000" y="1440000"/>
            <a:ext cx="9069120" cy="554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Также генераторы применяются в Koa.js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</a:rPr>
              <a:t>https://www.tutorialspoint.com/koajs/koajs_generators.htm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391" name="Рисунок 314" descr=""/>
          <p:cNvPicPr/>
          <p:nvPr/>
        </p:nvPicPr>
        <p:blipFill>
          <a:blip r:embed="rId1"/>
          <a:stretch/>
        </p:blipFill>
        <p:spPr>
          <a:xfrm>
            <a:off x="1087920" y="3179160"/>
            <a:ext cx="7779240" cy="430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for … of VS for ... in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of работает только для итерируемых сущностей (массивы, генераторы, Set, Map, etc.)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of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{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1, 2, 3</a:t>
            </a:r>
            <a:endParaRPr b="0" lang="ru-RU" sz="2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6d6d6d"/>
                </a:solidFill>
                <a:latin typeface="Arial"/>
                <a:ea typeface="Menlo"/>
              </a:rPr>
              <a:t>For in итерирует по полям объекта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in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obj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{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a, b, c, d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Хранит множество уникальных значений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Хранятся объекты разных типов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Итерируемый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узнать, сколько внутри объектов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удалить объект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узнать, есть ли искомый объект внутри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Параллельное развитие технологий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79" name="Рисунок 202" descr=""/>
          <p:cNvPicPr/>
          <p:nvPr/>
        </p:nvPicPr>
        <p:blipFill>
          <a:blip r:embed="rId1"/>
          <a:stretch/>
        </p:blipFill>
        <p:spPr>
          <a:xfrm>
            <a:off x="21240" y="2016000"/>
            <a:ext cx="9912240" cy="416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new Set([iterable]) – создаёт Set, можно указать перебираемый объект со значениями для инициализации.</a:t>
            </a:r>
            <a:endParaRPr b="0" lang="ru-RU" sz="24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set.add(value) – добавляет значение (если оно уже есть, то ничего не делает), возвращает тот же объект set.</a:t>
            </a:r>
            <a:endParaRPr b="0" lang="ru-RU" sz="24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set.delete(value) – удаляет значение, возвращает true если value было в множестве на момент вызова, иначе false.</a:t>
            </a:r>
            <a:endParaRPr b="0" lang="ru-RU" sz="24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set.has(value) – возвращает true, если значение присутствует в множестве, иначе false.</a:t>
            </a:r>
            <a:endParaRPr b="0" lang="ru-RU" sz="24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set.clear() – удаляет все имеющиеся значения.</a:t>
            </a:r>
            <a:endParaRPr b="0" lang="ru-RU" sz="24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set.size – возвращает количество элементов в множестве.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 примере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set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of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{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value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} 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1, 2, 3, 4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forEach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((value, valueAgain, set) =&gt; {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(value); });  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1, 2, 3, 4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size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4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has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true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Хранит пары ключ-значение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Ключ может быть любого типа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Итерируемое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912480" y="4104000"/>
            <a:ext cx="6166080" cy="3464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latin typeface="Arial"/>
                <a:ea typeface="DejaVu Sans"/>
              </a:rPr>
              <a:t>new Map()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1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new Map() – создаёт коллекцию.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map.set(key, value) – записывает по ключу key значение value.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map.get(key) – возвращает значение по ключу или undefined, если ключ key отсутствует.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map.has(key) – возвращает true, если ключ key присутствует в коллекции, иначе false.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map.delete(key) – удаляет элемент по ключу key.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map.clear() – очищает коллекцию от всех элементов.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map.size – возвращает текущее количество элементов.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Для перебора коллекции Map есть 3 метода:</a:t>
            </a:r>
            <a:endParaRPr b="0" lang="ru-RU" sz="32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map.keys() – возвращает итерируемый объект по ключам,</a:t>
            </a:r>
            <a:endParaRPr b="0" lang="ru-RU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map.values() – возвращает итерируемый объект по значениям,</a:t>
            </a:r>
            <a:endParaRPr b="0" lang="ru-RU" sz="2800" spc="-1" strike="noStrike">
              <a:latin typeface="Arial"/>
            </a:endParaRPr>
          </a:p>
          <a:p>
            <a:pPr lvl="1" marL="864000" indent="-3218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map.entries() – возвращает итерируемый объект по парам вида [ключ, значение], этот вариант используется по умолчанию в for..of..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Map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504000" y="1224000"/>
            <a:ext cx="9069120" cy="61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Примеры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recipeMap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Map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([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"огурец"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500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"помидор"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350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"лук"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  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50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recipeMap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"картошка"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vegetable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of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recipeMap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keys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vegetable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огурец, помидор, лук, картошка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amount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of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recipeMap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values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amount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500, 350, 50, 20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entry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of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recipeMap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{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то же самое, что и recipeMap.entries()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entry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["огурец", 500] (и так далее)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WeakMap и WeakSet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7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Попытки борьбы с утечками памяти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Позволяет хранить объекты с неустойчивыми связями (чьто?)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Не поддерживает перебор и методы keys(), values(), entries(), так что нет способа взять все ключи или значения из неё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Если нет другой ссылки на объект, память очищается</a:t>
            </a:r>
            <a:endParaRPr b="0" lang="ru-RU" sz="3200" spc="-1" strike="noStrike"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WeakMap – ключ только объект. WeakSet – значение только объект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WeakMap и WeakSet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john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name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"John"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weakMap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WeakMap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weakMap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john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"..."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john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null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перезаписываем ссылку на объект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объект john будет удалён из памяти (когда-нибудь)!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WeakMap и WeakSet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504000" y="1224000"/>
            <a:ext cx="9069120" cy="61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8000"/>
          </a:bodyPr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visitedSet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WeakSet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john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name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"John"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pete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name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"Pete"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mary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name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"Mary"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visitedSet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add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john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John заходил к нам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visitedSet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add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pete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потом Pete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visitedSet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add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john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John снова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visitedSet сейчас содержит двух пользователей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проверим, заходил ли John?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alert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visitedSet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has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john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true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проверим, заходила ли Mary?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alert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visitedSet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has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mary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false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john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null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структура данных visitedSet будет очищена автоматически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415" name="Рисунок 338" descr=""/>
          <p:cNvPicPr/>
          <p:nvPr/>
        </p:nvPicPr>
        <p:blipFill>
          <a:blip r:embed="rId1"/>
          <a:stretch/>
        </p:blipFill>
        <p:spPr>
          <a:xfrm>
            <a:off x="6571440" y="1978560"/>
            <a:ext cx="3507120" cy="349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Symbol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>
            <a:off x="504000" y="1440000"/>
            <a:ext cx="9069120" cy="58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Очень странная попытка сделать приватные поля объекта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Symbol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"id"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id1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Symbol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"id"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===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false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user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name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"Вася"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age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123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key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in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user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key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name, age (свойства с ключом-символом нет среди перечисленных)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хотя прямой доступ по символу работает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"Напрямую: 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user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 );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Параллельное развитие технологий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281" name="Рисунок 204" descr=""/>
          <p:cNvPicPr/>
          <p:nvPr/>
        </p:nvPicPr>
        <p:blipFill>
          <a:blip r:embed="rId1"/>
          <a:stretch/>
        </p:blipFill>
        <p:spPr>
          <a:xfrm>
            <a:off x="72000" y="1656000"/>
            <a:ext cx="10044000" cy="554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Symbol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"/>
          <p:cNvSpPr/>
          <p:nvPr/>
        </p:nvSpPr>
        <p:spPr>
          <a:xfrm>
            <a:off x="504000" y="1440000"/>
            <a:ext cx="9069120" cy="58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Но есть глобальный реестр символов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читаем символ из глобального реестра и записываем его в переменную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Symbol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"id"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если символа не существует, он будет создан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читаем его снова в другую переменную (возможно, из другого места кода)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idAgain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Symbol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"id"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проверяем -- это один и тот же символ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===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idAgain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true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//можно по символу вытащить ключ, с которым его создавали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Symbol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keyFor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"id"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Symbol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3"/>
          <p:cNvSpPr/>
          <p:nvPr/>
        </p:nvSpPr>
        <p:spPr>
          <a:xfrm>
            <a:off x="504000" y="1440000"/>
            <a:ext cx="9069120" cy="58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«Целью Symbol является создание уникального идентификатора, к которому нельзя получить доступ.»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425" name="Рисунок 348" descr=""/>
          <p:cNvPicPr/>
          <p:nvPr/>
        </p:nvPicPr>
        <p:blipFill>
          <a:blip r:embed="rId1"/>
          <a:stretch/>
        </p:blipFill>
        <p:spPr>
          <a:xfrm>
            <a:off x="2952000" y="3276720"/>
            <a:ext cx="3993480" cy="39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Promise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0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Способ организации асинхронного кода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Код, которому надо сделать что-то асинхронно, создаёт объект promise и возвращает его.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Внешний код, получив promise, навешивает на него обработчики.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завершении процесса асинхронный код переводит promise в состояние fulfilled (с результатом) или rejected (с ошибкой). При этом автоматически вызываются соответствующие обработчики во внешнем коде.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Promise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 работы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promise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Promise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((resolve, reject) =&gt;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setTimeout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(() =&gt; reject(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Error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"error"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)),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1000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setTimeout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(() =&gt; resolve(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"ignored"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2000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promise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then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 result =&gt;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"Fulfilled: 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result))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не сработает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catch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 error =&gt;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alert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"Rejected: "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 error)); 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сработает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Promise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3"/>
          <p:cNvSpPr/>
          <p:nvPr/>
        </p:nvSpPr>
        <p:spPr>
          <a:xfrm>
            <a:off x="504000" y="1368000"/>
            <a:ext cx="906912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4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Оборачиваем промисом XMLHttpRequest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httpGet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(url)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return new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Promise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(resolve, reject)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var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xhr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XMLHttpRequest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xhr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open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'GET'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url,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true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xhr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onload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if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status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===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resolve(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response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else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var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error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Error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statusText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error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code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this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status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reject(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error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xhr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onerror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reject(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Error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"Network Error"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xhr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send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435" name="Рисунок 358" descr=""/>
          <p:cNvPicPr/>
          <p:nvPr/>
        </p:nvPicPr>
        <p:blipFill>
          <a:blip r:embed="rId1"/>
          <a:stretch/>
        </p:blipFill>
        <p:spPr>
          <a:xfrm>
            <a:off x="5665680" y="2592000"/>
            <a:ext cx="4413240" cy="287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Promise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3"/>
          <p:cNvSpPr/>
          <p:nvPr/>
        </p:nvSpPr>
        <p:spPr>
          <a:xfrm>
            <a:off x="144000" y="1368000"/>
            <a:ext cx="993492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Промисы могут объединяться в цепочки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httpGet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"https://cors-anywhere.herokuapp.com/"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then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(result =&gt;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(result);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return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httpGet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"https://cors-anywhere.herokuapp.com/123"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then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(result =&gt;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(result))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catch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(error =&gt;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(error);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return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httpGet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"https://cors-anywhere.herokuapp.com/"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then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(result =&gt;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(result));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Promise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3"/>
          <p:cNvSpPr/>
          <p:nvPr/>
        </p:nvSpPr>
        <p:spPr>
          <a:xfrm>
            <a:off x="504000" y="1368000"/>
            <a:ext cx="906912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Promise.all([]) будет ждать выполнения всех промисов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Promise.race([]) продолжит выполнение, когда «прибежит» самый первый промис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Promise.resolve(value) вернет выполненный успешный промис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Promise.reject(error) вернет выполненный неуспешный промис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Async await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"/>
          <p:cNvSpPr/>
          <p:nvPr/>
        </p:nvSpPr>
        <p:spPr>
          <a:xfrm>
            <a:off x="504000" y="1368000"/>
            <a:ext cx="906912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Служат для избавления от promise hell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Синтаксический сахар для промисов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Существует только в паре: метод объявляется асинхронным, в нем могут быть ожидания вызовов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Результат await можно сохранить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Оборачивается в try|catch для обработки ошибок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Есть предложение добавить top level await, пока не реализовано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https://github.com/tc39/proposal-top-level-await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Async await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"/>
          <p:cNvSpPr/>
          <p:nvPr/>
        </p:nvSpPr>
        <p:spPr>
          <a:xfrm>
            <a:off x="504000" y="1368000"/>
            <a:ext cx="906912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361080" y="1368000"/>
            <a:ext cx="5715360" cy="273600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2"/>
          <a:stretch/>
        </p:blipFill>
        <p:spPr>
          <a:xfrm>
            <a:off x="4137480" y="4320000"/>
            <a:ext cx="5654520" cy="283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Async await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"/>
          <p:cNvSpPr/>
          <p:nvPr/>
        </p:nvSpPr>
        <p:spPr>
          <a:xfrm>
            <a:off x="504000" y="1368000"/>
            <a:ext cx="906912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Как использовать await на верхнем уровне (что делать, если нет метода, который бы можно было объявить async)?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async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=&gt;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/*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код с </a:t>
            </a:r>
            <a:r>
              <a:rPr b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await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*/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})();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Новые фичи в ES6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04000" y="1769040"/>
            <a:ext cx="442440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Spread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Rest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Деструктуризация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Map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Set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Генераторы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Итераторы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5152680" y="1769040"/>
            <a:ext cx="4424400" cy="48524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Автоматическая ;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Const 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Let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Новые методы массивов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Стрелочные функции (this!)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2232000" y="4392000"/>
            <a:ext cx="17820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Async await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503640" y="1331640"/>
            <a:ext cx="906912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Было: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httpGet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"https://cors-anywhere.herokuapp.com/"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then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(result =&gt;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"Result: 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result);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})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catch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(error =&gt;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error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(error);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});</a:t>
            </a:r>
            <a:endParaRPr b="0" lang="ru-RU" sz="2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Стало: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async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=&gt;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try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result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await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httpGet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"https://cors-anywhere.herokuapp.com/"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"Result: 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result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catch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(e)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  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error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(e);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})();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Классы и наследование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7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Ура, можно создавать классы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Но это не настоящие классы, а синтаксический сахар (Object.prototype)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Ура, можно создавать поля класса! (вначале только в construct, при транспиляции можно в самом теле класса)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Есть статические методы (не требующие экземпляра класса)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 очереди приватные методы и приватные поля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Классы и наследование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3"/>
          <p:cNvSpPr/>
          <p:nvPr/>
        </p:nvSpPr>
        <p:spPr>
          <a:xfrm>
            <a:off x="504000" y="1440000"/>
            <a:ext cx="9069120" cy="57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Типовой класс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class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MyClass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extends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ParentClass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prop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'value'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свойство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constructor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(...) {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конструктор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super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обязательный вызов конструктора родителя до использования this 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 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...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method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(...) {}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метод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static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staticMethod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(...) {}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метод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get 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something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(...) {}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геттер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set 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something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(...) {}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сеттер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Классы и наследование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504000" y="1440000"/>
            <a:ext cx="9069120" cy="57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Статические методы и поля доступны без создания экземпляра класса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MyClass.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statiMethod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(MyClass.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staticProp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</a:t>
            </a:r>
            <a:endParaRPr b="0" lang="ru-RU" sz="2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super.method() позволяет обращаться к методам родителя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method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super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method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Классы и наследование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3"/>
          <p:cNvSpPr/>
          <p:nvPr/>
        </p:nvSpPr>
        <p:spPr>
          <a:xfrm>
            <a:off x="504000" y="1440000"/>
            <a:ext cx="9069120" cy="57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проверить, принадлежит ли объект к какому-либо классу с помощью конструкции instanceof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class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Animal {}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class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Rabbit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extends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Animal {}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rabbit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new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Rabbit();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rabbit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instanceof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Animal);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true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rabbit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instanceof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Rabbit);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true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Полезные методы массивов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504000" y="1296000"/>
            <a:ext cx="9069120" cy="58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4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Для добавления/удаления элементов:</a:t>
            </a:r>
            <a:endParaRPr b="0" lang="ru-RU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push (...items) – добавляет элементы в конец,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pop() – извлекает элемент с конца,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shift() – извлекает элемент с начала,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unshift(...items) – добавляет элементы в начало.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splice(pos, deleteCount, ...items) – начиная с индекса pos, удаляет deleteCount элементов и вставляет items.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slice(start, end) – создаёт новый массив, копируя в него элементы с позиции start до end (не включая end).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concat(...items) – возвращает новый массив: копирует все члены текущего массива и добавляет к нему items. Если какой-то из items является массивом, тогда берутся его элементы.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Полезные методы массивов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5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Для поиска среди элементов:</a:t>
            </a:r>
            <a:endParaRPr b="0" lang="ru-RU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indexOf/lastIndexOf(item, pos) – ищет item, начиная с позиции pos, и возвращает его индекс или -1, если ничего не найдено.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includes(value) – возвращает true, если в массиве имеется элемент value, в противном случае false.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find/filter(func) – фильтрует элементы через функцию и отдаёт первое/все значения, при прохождении которых через функцию возвращается true.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findIndex похож на find, но возвращает индекс вместо значения.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Полезные методы массивов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504000" y="1440000"/>
            <a:ext cx="906912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9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Для перебора элементов:</a:t>
            </a:r>
            <a:endParaRPr b="0" lang="ru-RU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forEach(func) – вызывает func для каждого элемента. Ничего не возвращает.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ru-RU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Для преобразования массива:</a:t>
            </a:r>
            <a:endParaRPr b="0" lang="ru-RU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map(func) – создаёт новый массив из результатов вызова func для каждого элемента.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sort(func) – сортирует массив «на месте», а потом возвращает его.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reverse() – «на месте» меняет порядок следования элементов на противоположный и возвращает изменённый массив.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split/join – преобразует строку в массив и обратно.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reduce(func, initial) – вычисляет одно значение на основе всего массива, вызывая func для каждого элемента и передавая промежуточный результат между вызовами.</a:t>
            </a:r>
            <a:endParaRPr b="0" lang="ru-RU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Дополнительно:</a:t>
            </a:r>
            <a:endParaRPr b="0" lang="ru-RU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Array.isArray(arr) проверяет, является ли arr массивом.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Полезные методы массивов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504000" y="1440000"/>
            <a:ext cx="906912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Это просто очень полезные методы</a:t>
            </a:r>
            <a:endParaRPr b="0" lang="ru-RU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every(callback[, thisArg]) возвращает true, если вызов callback вернёт true для </a:t>
            </a:r>
            <a:r>
              <a:rPr b="1" lang="en-US" sz="2800" spc="-1" strike="noStrike">
                <a:solidFill>
                  <a:srgbClr val="c9211e"/>
                </a:solidFill>
                <a:latin typeface="Arial"/>
                <a:ea typeface="DejaVu Sans"/>
              </a:rPr>
              <a:t>каждого</a:t>
            </a:r>
            <a:r>
              <a:rPr b="0" lang="en-US" sz="2800" spc="-1" strike="noStrike">
                <a:solidFill>
                  <a:srgbClr val="c9211e"/>
                </a:solidFill>
                <a:latin typeface="Arial"/>
                <a:ea typeface="DejaVu Sans"/>
              </a:rPr>
              <a:t> элемента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arr.</a:t>
            </a:r>
            <a:endParaRPr b="0" lang="ru-RU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some(callback[, thisArg]) возвращает true, если вызов callback вернёт true для</a:t>
            </a:r>
            <a:r>
              <a:rPr b="0" lang="en-US" sz="2800" spc="-1" strike="noStrike">
                <a:solidFill>
                  <a:srgbClr val="c9211e"/>
                </a:solidFill>
                <a:latin typeface="Arial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c9211e"/>
                </a:solidFill>
                <a:latin typeface="Arial"/>
                <a:ea typeface="DejaVu Sans"/>
              </a:rPr>
              <a:t>какого-нибудь</a:t>
            </a:r>
            <a:r>
              <a:rPr b="0" lang="en-US" sz="2800" spc="-1" strike="noStrike">
                <a:solidFill>
                  <a:srgbClr val="c9211e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элемента arr.</a:t>
            </a:r>
            <a:endParaRPr b="0" lang="ru-RU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Полезные методы массивов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504000" y="1440000"/>
            <a:ext cx="986220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 практике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i="1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-</a:t>
            </a:r>
            <a:r>
              <a:rPr b="0" i="1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-</a:t>
            </a:r>
            <a:r>
              <a:rPr b="0" i="1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const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isPositive = element =&gt; element &gt; </a:t>
            </a:r>
            <a:r>
              <a:rPr b="0" i="1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i="1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every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(isPositive);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false, не все положительные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i="1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some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(isPositive);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true, есть хоть одно положительное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i="1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filter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(isPositive);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[1, 2, 3]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i="1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find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(isPositive);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1 -- первое положительное число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i="1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findIndex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(isPositive);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0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Const, let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04000" y="1440000"/>
            <a:ext cx="9069120" cy="626148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Внутриблочные переменные (в отличие от var)</a:t>
            </a:r>
            <a:endParaRPr b="0" lang="ru-RU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Нет всплывания (hoisting)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funcA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undefined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var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a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funcB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Uncaught ReferenceError: Cannot access 'a' before initialization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377170"/>
                </a:solidFill>
                <a:latin typeface="Menlo"/>
                <a:ea typeface="Menlo"/>
              </a:rPr>
              <a:t>a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Полезные методы массивов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504000" y="1440000"/>
            <a:ext cx="9862200" cy="597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 практике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map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(element =&gt; element * element);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возвели в квадрат каждый элемент и вернули массив [1, 1, 4, 4, 9]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i="1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forEach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(element =&gt; </a:t>
            </a: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i="1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(element));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вывели каждый элемент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i="1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reduce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((accumulator, currentValue) =&gt; accumulator + currentValue);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3 - сумма массива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i="1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reverse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перевернутый массив [3, -2, 2, -1, 1]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Во что транспилируется сахар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 это можно смотреть онлайн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https://babeljs.io/en/repl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#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Ничего не бывает бесплатно</a:t>
            </a:r>
            <a:endParaRPr b="0" lang="ru-RU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Было: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...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rest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Во что транспилируется сахар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Стало: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"use strict"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var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4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var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b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[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],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 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rest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arr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slice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Пока все идет хорошо и логично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Во что транспилируется сахар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Было: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options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f7003"/>
                </a:solidFill>
                <a:latin typeface="Menlo"/>
                <a:ea typeface="Menlo"/>
              </a:rPr>
              <a:t>"Menu"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height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200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width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: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100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{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title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, ...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rest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 =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options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alert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rest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height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200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alert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rest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width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   </a:t>
            </a:r>
            <a:r>
              <a:rPr b="0" i="1" lang="en-US" sz="2200" spc="-1" strike="noStrike">
                <a:solidFill>
                  <a:srgbClr val="6d6d6d"/>
                </a:solidFill>
                <a:latin typeface="Menlo"/>
                <a:ea typeface="Menlo"/>
              </a:rPr>
              <a:t>// 100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Во что транспилируется сахар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3"/>
          <p:cNvSpPr/>
          <p:nvPr/>
        </p:nvSpPr>
        <p:spPr>
          <a:xfrm>
            <a:off x="504000" y="1769040"/>
            <a:ext cx="9069120" cy="48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Стало: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200" spc="-1" strike="noStrike">
              <a:latin typeface="Arial"/>
            </a:endParaRPr>
          </a:p>
        </p:txBody>
      </p:sp>
      <p:pic>
        <p:nvPicPr>
          <p:cNvPr id="492" name="Рисунок 410" descr=""/>
          <p:cNvPicPr/>
          <p:nvPr/>
        </p:nvPicPr>
        <p:blipFill>
          <a:blip r:embed="rId1"/>
          <a:stretch/>
        </p:blipFill>
        <p:spPr>
          <a:xfrm>
            <a:off x="2422800" y="1308960"/>
            <a:ext cx="5495400" cy="624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5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77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set>
                                    <p:anim calcmode="lin" valueType="num" to="(#ppt_x)">
                                      <p:cBhvr additive="repl">
                                        <p:cTn id="17" dur="123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" dur="77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set>
                                    <p:anim calcmode="lin" valueType="num" to="(#ppt_y)">
                                      <p:cBhvr additive="repl">
                                        <p:cTn id="19" dur="123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504000" y="596520"/>
            <a:ext cx="9071640" cy="67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ES2020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504000" y="1768680"/>
            <a:ext cx="9071640" cy="49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6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Почитать: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https://www.freecodecamp.org/news/javascript-new-features-es2020/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BigInt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Динамический импорт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Nullish ??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Optional Chaining ?.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Promise.allSettled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String#matchAll</a:t>
            </a:r>
            <a:endParaRPr b="0" lang="ru-RU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globalThis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Спасибо за внимание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496" name="Рисунок 414" descr=""/>
          <p:cNvPicPr/>
          <p:nvPr/>
        </p:nvPicPr>
        <p:blipFill>
          <a:blip r:embed="rId1"/>
          <a:stretch/>
        </p:blipFill>
        <p:spPr>
          <a:xfrm>
            <a:off x="2068560" y="1550160"/>
            <a:ext cx="5921640" cy="500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301320"/>
            <a:ext cx="9069120" cy="125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Const, let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504000" y="1440000"/>
            <a:ext cx="9069120" cy="626148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Еще пример</a:t>
            </a:r>
            <a:endParaRPr b="0" lang="ru-RU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var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&lt;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++){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setTimeout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)},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for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let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=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&lt;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3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; 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++){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// отдельная переменная для каждого прогона цикла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  </a:t>
            </a:r>
            <a:r>
              <a:rPr b="0" i="1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setTimeout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lang="en-US" sz="2200" spc="-1" strike="noStrike">
                <a:solidFill>
                  <a:srgbClr val="00006d"/>
                </a:solidFill>
                <a:latin typeface="Menlo"/>
                <a:ea typeface="Menlo"/>
              </a:rPr>
              <a:t>function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() {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console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.</a:t>
            </a:r>
            <a:r>
              <a:rPr b="0" lang="en-US" sz="2200" spc="-1" strike="noStrike">
                <a:solidFill>
                  <a:srgbClr val="676834"/>
                </a:solidFill>
                <a:latin typeface="Menlo"/>
                <a:ea typeface="Menlo"/>
              </a:rPr>
              <a:t>log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(</a:t>
            </a:r>
            <a:r>
              <a:rPr b="0" i="1" lang="en-US" sz="2200" spc="-1" strike="noStrike">
                <a:solidFill>
                  <a:srgbClr val="520067"/>
                </a:solidFill>
                <a:latin typeface="Menlo"/>
                <a:ea typeface="Menlo"/>
              </a:rPr>
              <a:t>i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)}, </a:t>
            </a:r>
            <a:r>
              <a:rPr b="0" lang="en-US" sz="2200" spc="-1" strike="noStrike">
                <a:solidFill>
                  <a:srgbClr val="0000fe"/>
                </a:solidFill>
                <a:latin typeface="Menlo"/>
                <a:ea typeface="Menlo"/>
              </a:rPr>
              <a:t>0</a:t>
            </a: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);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Menlo"/>
                <a:ea typeface="Menlo"/>
              </a:rPr>
              <a:t>}</a:t>
            </a:r>
            <a:endParaRPr b="0" lang="ru-RU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enlo"/>
              </a:rPr>
              <a:t>Замыкания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Menlo"/>
                <a:hlinkClick r:id="rId1"/>
              </a:rPr>
              <a:t>https://learn.javascript.ru/closure</a:t>
            </a:r>
            <a:endParaRPr b="0" lang="ru-RU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</TotalTime>
  <Application>LibreOffice/6.4.6.2$Linux_X86_64 LibreOffice_project/40$Build-2</Application>
  <Words>4388</Words>
  <Paragraphs>746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2020-04-08T13:05:35Z</dcterms:created>
  <dc:creator/>
  <dc:description/>
  <dc:language>ru-RU</dc:language>
  <cp:lastModifiedBy/>
  <dcterms:modified xsi:type="dcterms:W3CDTF">2020-12-09T17:56:08Z</dcterms:modified>
  <cp:revision>59</cp:revision>
  <dc:subject/>
  <dc:title>Nature Illustration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Произвольный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85</vt:i4>
  </property>
</Properties>
</file>